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57" r:id="rId3"/>
    <p:sldId id="276" r:id="rId4"/>
    <p:sldId id="277" r:id="rId5"/>
    <p:sldId id="278" r:id="rId6"/>
    <p:sldId id="258" r:id="rId7"/>
    <p:sldId id="274" r:id="rId8"/>
    <p:sldId id="260" r:id="rId9"/>
    <p:sldId id="261" r:id="rId10"/>
    <p:sldId id="262" r:id="rId11"/>
    <p:sldId id="263" r:id="rId12"/>
    <p:sldId id="275" r:id="rId13"/>
    <p:sldId id="269" r:id="rId14"/>
    <p:sldId id="264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819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D803E-A7E8-4656-9DAF-19622FBB658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B5F48B3-139C-4C80-AF79-E79EE4F75B25}">
      <dgm:prSet phldrT="[Text]" phldr="0"/>
      <dgm:spPr/>
      <dgm:t>
        <a:bodyPr/>
        <a:lstStyle/>
        <a:p>
          <a:r>
            <a:rPr lang="en-IN" dirty="0"/>
            <a:t>The total sales recorded across the selected years was 29.96 millions. While the Production cost was around 17.28 millions , Profit Margin of 41.15%.</a:t>
          </a:r>
        </a:p>
      </dgm:t>
    </dgm:pt>
    <dgm:pt modelId="{694F9753-416D-491D-806D-F3A120D22022}" type="parTrans" cxnId="{CE026FC0-9715-491C-8962-CB0673C351D9}">
      <dgm:prSet/>
      <dgm:spPr/>
      <dgm:t>
        <a:bodyPr/>
        <a:lstStyle/>
        <a:p>
          <a:endParaRPr lang="en-IN"/>
        </a:p>
      </dgm:t>
    </dgm:pt>
    <dgm:pt modelId="{F93079E1-888B-4BAA-88C1-790E9E754897}" type="sibTrans" cxnId="{CE026FC0-9715-491C-8962-CB0673C351D9}">
      <dgm:prSet/>
      <dgm:spPr/>
      <dgm:t>
        <a:bodyPr/>
        <a:lstStyle/>
        <a:p>
          <a:endParaRPr lang="en-IN"/>
        </a:p>
      </dgm:t>
    </dgm:pt>
    <dgm:pt modelId="{222AB53F-78D0-4939-B747-D62F3281C49B}">
      <dgm:prSet phldrT="[Text]" phldr="0"/>
      <dgm:spPr/>
      <dgm:t>
        <a:bodyPr/>
        <a:lstStyle/>
        <a:p>
          <a:r>
            <a:rPr lang="en-IN"/>
            <a:t>We also   analysed  , sales trends by year, which have showed a steady increase in revenue ,with a peak in 2013.</a:t>
          </a:r>
        </a:p>
      </dgm:t>
    </dgm:pt>
    <dgm:pt modelId="{24657E05-9803-4933-971C-2EA6C8F87B61}" type="parTrans" cxnId="{39E1209E-098D-4222-A6E9-E3C70A50D38D}">
      <dgm:prSet/>
      <dgm:spPr/>
      <dgm:t>
        <a:bodyPr/>
        <a:lstStyle/>
        <a:p>
          <a:endParaRPr lang="en-IN"/>
        </a:p>
      </dgm:t>
    </dgm:pt>
    <dgm:pt modelId="{F2CFB923-8C04-4C2A-B65A-F7D786D68FBE}" type="sibTrans" cxnId="{39E1209E-098D-4222-A6E9-E3C70A50D38D}">
      <dgm:prSet/>
      <dgm:spPr/>
      <dgm:t>
        <a:bodyPr/>
        <a:lstStyle/>
        <a:p>
          <a:endParaRPr lang="en-IN"/>
        </a:p>
      </dgm:t>
    </dgm:pt>
    <dgm:pt modelId="{52103C92-5530-4A4F-B799-7CC0B2255E08}">
      <dgm:prSet phldrT="[Text]" phldr="0"/>
      <dgm:spPr/>
      <dgm:t>
        <a:bodyPr/>
        <a:lstStyle/>
        <a:p>
          <a:r>
            <a:rPr lang="en-IN"/>
            <a:t>The Product Category (BIKES</a:t>
          </a:r>
        </a:p>
        <a:p>
          <a:r>
            <a:rPr lang="en-IN"/>
            <a:t>) Contributed The highest  portion of both sales and production cost , followed by accessories</a:t>
          </a:r>
        </a:p>
      </dgm:t>
    </dgm:pt>
    <dgm:pt modelId="{02EDC8D3-EE2D-42A1-9A8C-8EF5782571F4}" type="parTrans" cxnId="{7C22C604-4F1F-4A8E-8275-9BF3B6B674A8}">
      <dgm:prSet/>
      <dgm:spPr/>
      <dgm:t>
        <a:bodyPr/>
        <a:lstStyle/>
        <a:p>
          <a:endParaRPr lang="en-IN"/>
        </a:p>
      </dgm:t>
    </dgm:pt>
    <dgm:pt modelId="{62EFE363-B946-4B7F-AB83-4B217CA617B1}" type="sibTrans" cxnId="{7C22C604-4F1F-4A8E-8275-9BF3B6B674A8}">
      <dgm:prSet/>
      <dgm:spPr/>
      <dgm:t>
        <a:bodyPr/>
        <a:lstStyle/>
        <a:p>
          <a:endParaRPr lang="en-IN"/>
        </a:p>
      </dgm:t>
    </dgm:pt>
    <dgm:pt modelId="{2D928B70-0C93-4A8D-B6BF-7AA75F9604E5}">
      <dgm:prSet phldrT="[Text]" phldr="0"/>
      <dgm:spPr/>
      <dgm:t>
        <a:bodyPr/>
        <a:lstStyle/>
        <a:p>
          <a:r>
            <a:rPr lang="en-IN"/>
            <a:t>Sales by Colour , where Black and Red emerged as the most popular choices among customers.</a:t>
          </a:r>
        </a:p>
      </dgm:t>
    </dgm:pt>
    <dgm:pt modelId="{6034436F-A1A5-48CC-92A6-8CB9695360BB}" type="parTrans" cxnId="{9476580A-2B77-422A-8EDC-4E2F0A3DAAED}">
      <dgm:prSet/>
      <dgm:spPr/>
      <dgm:t>
        <a:bodyPr/>
        <a:lstStyle/>
        <a:p>
          <a:endParaRPr lang="en-IN"/>
        </a:p>
      </dgm:t>
    </dgm:pt>
    <dgm:pt modelId="{107BA4F2-DD83-4474-AA14-ADB296A328A2}" type="sibTrans" cxnId="{9476580A-2B77-422A-8EDC-4E2F0A3DAAED}">
      <dgm:prSet/>
      <dgm:spPr/>
      <dgm:t>
        <a:bodyPr/>
        <a:lstStyle/>
        <a:p>
          <a:endParaRPr lang="en-IN"/>
        </a:p>
      </dgm:t>
    </dgm:pt>
    <dgm:pt modelId="{17EFF987-D7DE-4EBB-8B94-E36C75A9E120}" type="pres">
      <dgm:prSet presAssocID="{02ED803E-A7E8-4656-9DAF-19622FBB6588}" presName="diagram" presStyleCnt="0">
        <dgm:presLayoutVars>
          <dgm:dir/>
          <dgm:resizeHandles val="exact"/>
        </dgm:presLayoutVars>
      </dgm:prSet>
      <dgm:spPr/>
    </dgm:pt>
    <dgm:pt modelId="{37CBDD2E-1DA3-441D-B850-3D648B2A0A8B}" type="pres">
      <dgm:prSet presAssocID="{9B5F48B3-139C-4C80-AF79-E79EE4F75B25}" presName="node" presStyleLbl="node1" presStyleIdx="0" presStyleCnt="4">
        <dgm:presLayoutVars>
          <dgm:bulletEnabled val="1"/>
        </dgm:presLayoutVars>
      </dgm:prSet>
      <dgm:spPr/>
    </dgm:pt>
    <dgm:pt modelId="{D5D2DAA0-AA4F-47A7-A795-68283823FC5C}" type="pres">
      <dgm:prSet presAssocID="{F93079E1-888B-4BAA-88C1-790E9E754897}" presName="sibTrans" presStyleCnt="0"/>
      <dgm:spPr/>
    </dgm:pt>
    <dgm:pt modelId="{4A922B2C-CDEB-4967-823E-D425CAFFCF9F}" type="pres">
      <dgm:prSet presAssocID="{222AB53F-78D0-4939-B747-D62F3281C49B}" presName="node" presStyleLbl="node1" presStyleIdx="1" presStyleCnt="4" custLinFactNeighborX="1108" custLinFactNeighborY="4265">
        <dgm:presLayoutVars>
          <dgm:bulletEnabled val="1"/>
        </dgm:presLayoutVars>
      </dgm:prSet>
      <dgm:spPr/>
    </dgm:pt>
    <dgm:pt modelId="{89E03D3B-9EC2-4802-A9E7-52EED7862356}" type="pres">
      <dgm:prSet presAssocID="{F2CFB923-8C04-4C2A-B65A-F7D786D68FBE}" presName="sibTrans" presStyleCnt="0"/>
      <dgm:spPr/>
    </dgm:pt>
    <dgm:pt modelId="{10EFC90C-7D37-4FDC-9E1D-D98EA604192A}" type="pres">
      <dgm:prSet presAssocID="{52103C92-5530-4A4F-B799-7CC0B2255E08}" presName="node" presStyleLbl="node1" presStyleIdx="2" presStyleCnt="4">
        <dgm:presLayoutVars>
          <dgm:bulletEnabled val="1"/>
        </dgm:presLayoutVars>
      </dgm:prSet>
      <dgm:spPr/>
    </dgm:pt>
    <dgm:pt modelId="{47A62EC2-4C80-4D47-8AEE-62BBBAD7D3B3}" type="pres">
      <dgm:prSet presAssocID="{62EFE363-B946-4B7F-AB83-4B217CA617B1}" presName="sibTrans" presStyleCnt="0"/>
      <dgm:spPr/>
    </dgm:pt>
    <dgm:pt modelId="{543C33D2-84DE-444D-8DBF-719E657FE1DF}" type="pres">
      <dgm:prSet presAssocID="{2D928B70-0C93-4A8D-B6BF-7AA75F9604E5}" presName="node" presStyleLbl="node1" presStyleIdx="3" presStyleCnt="4">
        <dgm:presLayoutVars>
          <dgm:bulletEnabled val="1"/>
        </dgm:presLayoutVars>
      </dgm:prSet>
      <dgm:spPr/>
    </dgm:pt>
  </dgm:ptLst>
  <dgm:cxnLst>
    <dgm:cxn modelId="{7C22C604-4F1F-4A8E-8275-9BF3B6B674A8}" srcId="{02ED803E-A7E8-4656-9DAF-19622FBB6588}" destId="{52103C92-5530-4A4F-B799-7CC0B2255E08}" srcOrd="2" destOrd="0" parTransId="{02EDC8D3-EE2D-42A1-9A8C-8EF5782571F4}" sibTransId="{62EFE363-B946-4B7F-AB83-4B217CA617B1}"/>
    <dgm:cxn modelId="{9476580A-2B77-422A-8EDC-4E2F0A3DAAED}" srcId="{02ED803E-A7E8-4656-9DAF-19622FBB6588}" destId="{2D928B70-0C93-4A8D-B6BF-7AA75F9604E5}" srcOrd="3" destOrd="0" parTransId="{6034436F-A1A5-48CC-92A6-8CB9695360BB}" sibTransId="{107BA4F2-DD83-4474-AA14-ADB296A328A2}"/>
    <dgm:cxn modelId="{C14F2015-755F-472D-BEAF-0D76C2A2E1A3}" type="presOf" srcId="{52103C92-5530-4A4F-B799-7CC0B2255E08}" destId="{10EFC90C-7D37-4FDC-9E1D-D98EA604192A}" srcOrd="0" destOrd="0" presId="urn:microsoft.com/office/officeart/2005/8/layout/default"/>
    <dgm:cxn modelId="{B139BC49-1AFC-46F9-98A1-DCB769EF53D9}" type="presOf" srcId="{2D928B70-0C93-4A8D-B6BF-7AA75F9604E5}" destId="{543C33D2-84DE-444D-8DBF-719E657FE1DF}" srcOrd="0" destOrd="0" presId="urn:microsoft.com/office/officeart/2005/8/layout/default"/>
    <dgm:cxn modelId="{513A6884-EF34-4FBC-97DB-00BAE13A7005}" type="presOf" srcId="{222AB53F-78D0-4939-B747-D62F3281C49B}" destId="{4A922B2C-CDEB-4967-823E-D425CAFFCF9F}" srcOrd="0" destOrd="0" presId="urn:microsoft.com/office/officeart/2005/8/layout/default"/>
    <dgm:cxn modelId="{39E1209E-098D-4222-A6E9-E3C70A50D38D}" srcId="{02ED803E-A7E8-4656-9DAF-19622FBB6588}" destId="{222AB53F-78D0-4939-B747-D62F3281C49B}" srcOrd="1" destOrd="0" parTransId="{24657E05-9803-4933-971C-2EA6C8F87B61}" sibTransId="{F2CFB923-8C04-4C2A-B65A-F7D786D68FBE}"/>
    <dgm:cxn modelId="{6B9375AC-D0BF-4838-A958-CE30B896FAAB}" type="presOf" srcId="{02ED803E-A7E8-4656-9DAF-19622FBB6588}" destId="{17EFF987-D7DE-4EBB-8B94-E36C75A9E120}" srcOrd="0" destOrd="0" presId="urn:microsoft.com/office/officeart/2005/8/layout/default"/>
    <dgm:cxn modelId="{CE026FC0-9715-491C-8962-CB0673C351D9}" srcId="{02ED803E-A7E8-4656-9DAF-19622FBB6588}" destId="{9B5F48B3-139C-4C80-AF79-E79EE4F75B25}" srcOrd="0" destOrd="0" parTransId="{694F9753-416D-491D-806D-F3A120D22022}" sibTransId="{F93079E1-888B-4BAA-88C1-790E9E754897}"/>
    <dgm:cxn modelId="{8CA4B4FD-863F-46EC-836D-7E4C7BD5A832}" type="presOf" srcId="{9B5F48B3-139C-4C80-AF79-E79EE4F75B25}" destId="{37CBDD2E-1DA3-441D-B850-3D648B2A0A8B}" srcOrd="0" destOrd="0" presId="urn:microsoft.com/office/officeart/2005/8/layout/default"/>
    <dgm:cxn modelId="{EA147AB7-C510-4EC4-83D6-455E362AF4C9}" type="presParOf" srcId="{17EFF987-D7DE-4EBB-8B94-E36C75A9E120}" destId="{37CBDD2E-1DA3-441D-B850-3D648B2A0A8B}" srcOrd="0" destOrd="0" presId="urn:microsoft.com/office/officeart/2005/8/layout/default"/>
    <dgm:cxn modelId="{DEDD9CDF-9FE6-4373-9E15-DA8D72C4AC19}" type="presParOf" srcId="{17EFF987-D7DE-4EBB-8B94-E36C75A9E120}" destId="{D5D2DAA0-AA4F-47A7-A795-68283823FC5C}" srcOrd="1" destOrd="0" presId="urn:microsoft.com/office/officeart/2005/8/layout/default"/>
    <dgm:cxn modelId="{C24BAFB9-0A6F-4DFA-AE83-2D16D854ACCD}" type="presParOf" srcId="{17EFF987-D7DE-4EBB-8B94-E36C75A9E120}" destId="{4A922B2C-CDEB-4967-823E-D425CAFFCF9F}" srcOrd="2" destOrd="0" presId="urn:microsoft.com/office/officeart/2005/8/layout/default"/>
    <dgm:cxn modelId="{CFE1C2CB-FD98-488A-98B6-E10E255CB37E}" type="presParOf" srcId="{17EFF987-D7DE-4EBB-8B94-E36C75A9E120}" destId="{89E03D3B-9EC2-4802-A9E7-52EED7862356}" srcOrd="3" destOrd="0" presId="urn:microsoft.com/office/officeart/2005/8/layout/default"/>
    <dgm:cxn modelId="{488BF984-FE9D-4C67-B068-CDCD41ADB5CD}" type="presParOf" srcId="{17EFF987-D7DE-4EBB-8B94-E36C75A9E120}" destId="{10EFC90C-7D37-4FDC-9E1D-D98EA604192A}" srcOrd="4" destOrd="0" presId="urn:microsoft.com/office/officeart/2005/8/layout/default"/>
    <dgm:cxn modelId="{5A39B29B-F127-4428-9F12-348B7A2CAEBA}" type="presParOf" srcId="{17EFF987-D7DE-4EBB-8B94-E36C75A9E120}" destId="{47A62EC2-4C80-4D47-8AEE-62BBBAD7D3B3}" srcOrd="5" destOrd="0" presId="urn:microsoft.com/office/officeart/2005/8/layout/default"/>
    <dgm:cxn modelId="{696E71A0-3199-4EA3-A654-25BCF8EA07B9}" type="presParOf" srcId="{17EFF987-D7DE-4EBB-8B94-E36C75A9E120}" destId="{543C33D2-84DE-444D-8DBF-719E657FE1DF}" srcOrd="6" destOrd="0" presId="urn:microsoft.com/office/officeart/2005/8/layout/default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00004-0CE0-40FA-B765-17174983E47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CDCE76-BA65-4516-A186-A5FAEDF8BB5B}">
      <dgm:prSet/>
      <dgm:spPr/>
      <dgm:t>
        <a:bodyPr/>
        <a:lstStyle/>
        <a:p>
          <a:r>
            <a:rPr lang="en-US" i="0" baseline="0"/>
            <a:t>Modeled and joined datasets (Customer, Product, Sales, etc.) for analytics.</a:t>
          </a:r>
          <a:endParaRPr lang="en-US"/>
        </a:p>
      </dgm:t>
    </dgm:pt>
    <dgm:pt modelId="{0D2269D0-26B2-4338-8492-1DD0284B53C8}" type="parTrans" cxnId="{1E9257CE-3301-49CC-AB7D-E42B03868366}">
      <dgm:prSet/>
      <dgm:spPr/>
      <dgm:t>
        <a:bodyPr/>
        <a:lstStyle/>
        <a:p>
          <a:endParaRPr lang="en-US"/>
        </a:p>
      </dgm:t>
    </dgm:pt>
    <dgm:pt modelId="{FA53F906-992C-41FD-8D31-19268178A45A}" type="sibTrans" cxnId="{1E9257CE-3301-49CC-AB7D-E42B03868366}">
      <dgm:prSet/>
      <dgm:spPr/>
      <dgm:t>
        <a:bodyPr/>
        <a:lstStyle/>
        <a:p>
          <a:endParaRPr lang="en-US"/>
        </a:p>
      </dgm:t>
    </dgm:pt>
    <dgm:pt modelId="{D3FB5BB8-2B38-4EF2-BE27-AF9438A35F55}">
      <dgm:prSet/>
      <dgm:spPr/>
      <dgm:t>
        <a:bodyPr/>
        <a:lstStyle/>
        <a:p>
          <a:r>
            <a:rPr lang="en-US" i="0" baseline="0"/>
            <a:t>Developed dashboards using Excel (Pivot, Macros), Power BI (DAX, Filters), and Tableau (Calculated Fields).</a:t>
          </a:r>
          <a:endParaRPr lang="en-US"/>
        </a:p>
      </dgm:t>
    </dgm:pt>
    <dgm:pt modelId="{913E1A89-0396-4033-BD5E-401F470DCF0A}" type="parTrans" cxnId="{07EC25E3-E16A-41CB-A116-F516C73008B2}">
      <dgm:prSet/>
      <dgm:spPr/>
      <dgm:t>
        <a:bodyPr/>
        <a:lstStyle/>
        <a:p>
          <a:endParaRPr lang="en-US"/>
        </a:p>
      </dgm:t>
    </dgm:pt>
    <dgm:pt modelId="{ABEEEC23-4E35-4CDA-AB6A-8620095E11C7}" type="sibTrans" cxnId="{07EC25E3-E16A-41CB-A116-F516C73008B2}">
      <dgm:prSet/>
      <dgm:spPr/>
      <dgm:t>
        <a:bodyPr/>
        <a:lstStyle/>
        <a:p>
          <a:endParaRPr lang="en-US"/>
        </a:p>
      </dgm:t>
    </dgm:pt>
    <dgm:pt modelId="{ABA4479D-BD88-4E4D-9DD6-9364F3B05C0E}">
      <dgm:prSet/>
      <dgm:spPr/>
      <dgm:t>
        <a:bodyPr/>
        <a:lstStyle/>
        <a:p>
          <a:r>
            <a:rPr lang="en-US" i="0" baseline="0"/>
            <a:t>Wrote efficient SQL queries for data extraction, aggregation, and reporting.</a:t>
          </a:r>
          <a:endParaRPr lang="en-US"/>
        </a:p>
      </dgm:t>
    </dgm:pt>
    <dgm:pt modelId="{3791FF0E-4373-4739-AFBD-AC273446A97A}" type="parTrans" cxnId="{0E0DA39F-5B58-43FA-8629-BA9AE5932AE1}">
      <dgm:prSet/>
      <dgm:spPr/>
      <dgm:t>
        <a:bodyPr/>
        <a:lstStyle/>
        <a:p>
          <a:endParaRPr lang="en-US"/>
        </a:p>
      </dgm:t>
    </dgm:pt>
    <dgm:pt modelId="{7893B5EA-A277-45FB-A5F6-911DCE383990}" type="sibTrans" cxnId="{0E0DA39F-5B58-43FA-8629-BA9AE5932AE1}">
      <dgm:prSet/>
      <dgm:spPr/>
      <dgm:t>
        <a:bodyPr/>
        <a:lstStyle/>
        <a:p>
          <a:endParaRPr lang="en-US"/>
        </a:p>
      </dgm:t>
    </dgm:pt>
    <dgm:pt modelId="{345B85DD-B857-4EE7-B02C-41E7CF43E567}">
      <dgm:prSet/>
      <dgm:spPr/>
      <dgm:t>
        <a:bodyPr/>
        <a:lstStyle/>
        <a:p>
          <a:r>
            <a:rPr lang="en-US" i="0" baseline="0"/>
            <a:t>Analyzed customer segmentation, sales patterns, and cost drivers.</a:t>
          </a:r>
          <a:endParaRPr lang="en-US"/>
        </a:p>
      </dgm:t>
    </dgm:pt>
    <dgm:pt modelId="{80F5D547-96CC-4224-9F48-42A3D4FF9582}" type="parTrans" cxnId="{BB1E76A1-B72C-4046-9B20-39DC56136867}">
      <dgm:prSet/>
      <dgm:spPr/>
      <dgm:t>
        <a:bodyPr/>
        <a:lstStyle/>
        <a:p>
          <a:endParaRPr lang="en-US"/>
        </a:p>
      </dgm:t>
    </dgm:pt>
    <dgm:pt modelId="{0C98C600-5764-426F-8AC3-68F888CB71FC}" type="sibTrans" cxnId="{BB1E76A1-B72C-4046-9B20-39DC56136867}">
      <dgm:prSet/>
      <dgm:spPr/>
      <dgm:t>
        <a:bodyPr/>
        <a:lstStyle/>
        <a:p>
          <a:endParaRPr lang="en-US"/>
        </a:p>
      </dgm:t>
    </dgm:pt>
    <dgm:pt modelId="{461A2383-8B04-45B5-8058-DF83E369D1A0}">
      <dgm:prSet/>
      <dgm:spPr/>
      <dgm:t>
        <a:bodyPr/>
        <a:lstStyle/>
        <a:p>
          <a:r>
            <a:rPr lang="en-US" i="0" baseline="0"/>
            <a:t>Enabled data-driven decisions with optimized reporting and visualization tools</a:t>
          </a:r>
          <a:endParaRPr lang="en-US"/>
        </a:p>
      </dgm:t>
    </dgm:pt>
    <dgm:pt modelId="{AC49C47A-FC50-4011-A652-B9A1BF7B20F6}" type="parTrans" cxnId="{ED7BA800-8686-465C-8749-08930F1DCAEA}">
      <dgm:prSet/>
      <dgm:spPr/>
      <dgm:t>
        <a:bodyPr/>
        <a:lstStyle/>
        <a:p>
          <a:endParaRPr lang="en-US"/>
        </a:p>
      </dgm:t>
    </dgm:pt>
    <dgm:pt modelId="{373681F8-C3D8-4F2C-90C2-F9FCAD0955CC}" type="sibTrans" cxnId="{ED7BA800-8686-465C-8749-08930F1DCAEA}">
      <dgm:prSet/>
      <dgm:spPr/>
      <dgm:t>
        <a:bodyPr/>
        <a:lstStyle/>
        <a:p>
          <a:endParaRPr lang="en-US"/>
        </a:p>
      </dgm:t>
    </dgm:pt>
    <dgm:pt modelId="{C689E3A5-A363-4FDE-983B-1EC8260B3484}" type="pres">
      <dgm:prSet presAssocID="{01200004-0CE0-40FA-B765-17174983E47D}" presName="root" presStyleCnt="0">
        <dgm:presLayoutVars>
          <dgm:dir/>
          <dgm:resizeHandles val="exact"/>
        </dgm:presLayoutVars>
      </dgm:prSet>
      <dgm:spPr/>
    </dgm:pt>
    <dgm:pt modelId="{57764AD6-CA3E-4261-9530-8696D64F0F71}" type="pres">
      <dgm:prSet presAssocID="{5CCDCE76-BA65-4516-A186-A5FAEDF8BB5B}" presName="compNode" presStyleCnt="0"/>
      <dgm:spPr/>
    </dgm:pt>
    <dgm:pt modelId="{80F0AF6C-2348-43C6-98C7-0C8A9BD9B758}" type="pres">
      <dgm:prSet presAssocID="{5CCDCE76-BA65-4516-A186-A5FAEDF8BB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F770A8D9-A013-4C0F-AED0-7E279B6B489F}" type="pres">
      <dgm:prSet presAssocID="{5CCDCE76-BA65-4516-A186-A5FAEDF8BB5B}" presName="spaceRect" presStyleCnt="0"/>
      <dgm:spPr/>
    </dgm:pt>
    <dgm:pt modelId="{E28D8EF7-7B58-49DD-A52B-67B1B172FA87}" type="pres">
      <dgm:prSet presAssocID="{5CCDCE76-BA65-4516-A186-A5FAEDF8BB5B}" presName="textRect" presStyleLbl="revTx" presStyleIdx="0" presStyleCnt="5">
        <dgm:presLayoutVars>
          <dgm:chMax val="1"/>
          <dgm:chPref val="1"/>
        </dgm:presLayoutVars>
      </dgm:prSet>
      <dgm:spPr/>
    </dgm:pt>
    <dgm:pt modelId="{A937FCFF-5DC0-468D-B3B2-0A0866950514}" type="pres">
      <dgm:prSet presAssocID="{FA53F906-992C-41FD-8D31-19268178A45A}" presName="sibTrans" presStyleCnt="0"/>
      <dgm:spPr/>
    </dgm:pt>
    <dgm:pt modelId="{9B6C8644-048D-4E4C-9519-9E8C62DFC6D7}" type="pres">
      <dgm:prSet presAssocID="{D3FB5BB8-2B38-4EF2-BE27-AF9438A35F55}" presName="compNode" presStyleCnt="0"/>
      <dgm:spPr/>
    </dgm:pt>
    <dgm:pt modelId="{8CCCF3B5-0192-4A6B-B745-8995839A98E7}" type="pres">
      <dgm:prSet presAssocID="{D3FB5BB8-2B38-4EF2-BE27-AF9438A35F5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CCC5BD3-BA6C-4201-B02A-D51E8302698D}" type="pres">
      <dgm:prSet presAssocID="{D3FB5BB8-2B38-4EF2-BE27-AF9438A35F55}" presName="spaceRect" presStyleCnt="0"/>
      <dgm:spPr/>
    </dgm:pt>
    <dgm:pt modelId="{5BFBC8F5-AAD8-498D-9B3B-69BBFC3F7E20}" type="pres">
      <dgm:prSet presAssocID="{D3FB5BB8-2B38-4EF2-BE27-AF9438A35F55}" presName="textRect" presStyleLbl="revTx" presStyleIdx="1" presStyleCnt="5">
        <dgm:presLayoutVars>
          <dgm:chMax val="1"/>
          <dgm:chPref val="1"/>
        </dgm:presLayoutVars>
      </dgm:prSet>
      <dgm:spPr/>
    </dgm:pt>
    <dgm:pt modelId="{CCF7DAEB-294F-4F34-B8C7-7FA1BFA0D1AA}" type="pres">
      <dgm:prSet presAssocID="{ABEEEC23-4E35-4CDA-AB6A-8620095E11C7}" presName="sibTrans" presStyleCnt="0"/>
      <dgm:spPr/>
    </dgm:pt>
    <dgm:pt modelId="{5A1A53DC-C1D6-42F4-89A5-C8CE595FF98D}" type="pres">
      <dgm:prSet presAssocID="{ABA4479D-BD88-4E4D-9DD6-9364F3B05C0E}" presName="compNode" presStyleCnt="0"/>
      <dgm:spPr/>
    </dgm:pt>
    <dgm:pt modelId="{B8E8BA31-0D9E-4C90-9E29-2A489CCFDE35}" type="pres">
      <dgm:prSet presAssocID="{ABA4479D-BD88-4E4D-9DD6-9364F3B05C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63BCC92-E22D-47FD-A0E3-4E57ACD9A00F}" type="pres">
      <dgm:prSet presAssocID="{ABA4479D-BD88-4E4D-9DD6-9364F3B05C0E}" presName="spaceRect" presStyleCnt="0"/>
      <dgm:spPr/>
    </dgm:pt>
    <dgm:pt modelId="{E6198A93-AC8E-48B5-BC81-4A5038E271D0}" type="pres">
      <dgm:prSet presAssocID="{ABA4479D-BD88-4E4D-9DD6-9364F3B05C0E}" presName="textRect" presStyleLbl="revTx" presStyleIdx="2" presStyleCnt="5">
        <dgm:presLayoutVars>
          <dgm:chMax val="1"/>
          <dgm:chPref val="1"/>
        </dgm:presLayoutVars>
      </dgm:prSet>
      <dgm:spPr/>
    </dgm:pt>
    <dgm:pt modelId="{89FF5912-C6A9-4FD7-B705-B9EB87E88659}" type="pres">
      <dgm:prSet presAssocID="{7893B5EA-A277-45FB-A5F6-911DCE383990}" presName="sibTrans" presStyleCnt="0"/>
      <dgm:spPr/>
    </dgm:pt>
    <dgm:pt modelId="{B790308E-0220-41F1-942D-84C9F02A8FBF}" type="pres">
      <dgm:prSet presAssocID="{345B85DD-B857-4EE7-B02C-41E7CF43E567}" presName="compNode" presStyleCnt="0"/>
      <dgm:spPr/>
    </dgm:pt>
    <dgm:pt modelId="{A42C2908-49EE-4A84-B6F3-34DFF4CE087B}" type="pres">
      <dgm:prSet presAssocID="{345B85DD-B857-4EE7-B02C-41E7CF43E56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594F0E2E-465C-4423-8D51-A6A27D9E3BD9}" type="pres">
      <dgm:prSet presAssocID="{345B85DD-B857-4EE7-B02C-41E7CF43E567}" presName="spaceRect" presStyleCnt="0"/>
      <dgm:spPr/>
    </dgm:pt>
    <dgm:pt modelId="{1D814AA5-C629-46F0-9868-19AC869B19F7}" type="pres">
      <dgm:prSet presAssocID="{345B85DD-B857-4EE7-B02C-41E7CF43E567}" presName="textRect" presStyleLbl="revTx" presStyleIdx="3" presStyleCnt="5">
        <dgm:presLayoutVars>
          <dgm:chMax val="1"/>
          <dgm:chPref val="1"/>
        </dgm:presLayoutVars>
      </dgm:prSet>
      <dgm:spPr/>
    </dgm:pt>
    <dgm:pt modelId="{339D43F5-739F-4D3E-8D83-2197A98DEFBE}" type="pres">
      <dgm:prSet presAssocID="{0C98C600-5764-426F-8AC3-68F888CB71FC}" presName="sibTrans" presStyleCnt="0"/>
      <dgm:spPr/>
    </dgm:pt>
    <dgm:pt modelId="{043179EB-7835-4669-B718-64C91FEBA459}" type="pres">
      <dgm:prSet presAssocID="{461A2383-8B04-45B5-8058-DF83E369D1A0}" presName="compNode" presStyleCnt="0"/>
      <dgm:spPr/>
    </dgm:pt>
    <dgm:pt modelId="{0C75B6E9-A910-4410-AB6A-EF78630852CB}" type="pres">
      <dgm:prSet presAssocID="{461A2383-8B04-45B5-8058-DF83E369D1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D73ABF-8BC0-4727-9448-412E609921BF}" type="pres">
      <dgm:prSet presAssocID="{461A2383-8B04-45B5-8058-DF83E369D1A0}" presName="spaceRect" presStyleCnt="0"/>
      <dgm:spPr/>
    </dgm:pt>
    <dgm:pt modelId="{5D6D50E7-DDC3-423A-BD6B-D38205594B54}" type="pres">
      <dgm:prSet presAssocID="{461A2383-8B04-45B5-8058-DF83E369D1A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D7BA800-8686-465C-8749-08930F1DCAEA}" srcId="{01200004-0CE0-40FA-B765-17174983E47D}" destId="{461A2383-8B04-45B5-8058-DF83E369D1A0}" srcOrd="4" destOrd="0" parTransId="{AC49C47A-FC50-4011-A652-B9A1BF7B20F6}" sibTransId="{373681F8-C3D8-4F2C-90C2-F9FCAD0955CC}"/>
    <dgm:cxn modelId="{81FBF810-B342-4EF7-8E50-26B423B8F8B1}" type="presOf" srcId="{D3FB5BB8-2B38-4EF2-BE27-AF9438A35F55}" destId="{5BFBC8F5-AAD8-498D-9B3B-69BBFC3F7E20}" srcOrd="0" destOrd="0" presId="urn:microsoft.com/office/officeart/2018/2/layout/IconLabelList"/>
    <dgm:cxn modelId="{7B26082E-E0AF-4C5A-B170-393291ADCAD5}" type="presOf" srcId="{01200004-0CE0-40FA-B765-17174983E47D}" destId="{C689E3A5-A363-4FDE-983B-1EC8260B3484}" srcOrd="0" destOrd="0" presId="urn:microsoft.com/office/officeart/2018/2/layout/IconLabelList"/>
    <dgm:cxn modelId="{492B8E2E-2250-4596-A7A6-6DAE0A34B4D2}" type="presOf" srcId="{5CCDCE76-BA65-4516-A186-A5FAEDF8BB5B}" destId="{E28D8EF7-7B58-49DD-A52B-67B1B172FA87}" srcOrd="0" destOrd="0" presId="urn:microsoft.com/office/officeart/2018/2/layout/IconLabelList"/>
    <dgm:cxn modelId="{D1B13B7C-A6D1-4914-AB45-18B5ECEDFFE5}" type="presOf" srcId="{345B85DD-B857-4EE7-B02C-41E7CF43E567}" destId="{1D814AA5-C629-46F0-9868-19AC869B19F7}" srcOrd="0" destOrd="0" presId="urn:microsoft.com/office/officeart/2018/2/layout/IconLabelList"/>
    <dgm:cxn modelId="{0E0DA39F-5B58-43FA-8629-BA9AE5932AE1}" srcId="{01200004-0CE0-40FA-B765-17174983E47D}" destId="{ABA4479D-BD88-4E4D-9DD6-9364F3B05C0E}" srcOrd="2" destOrd="0" parTransId="{3791FF0E-4373-4739-AFBD-AC273446A97A}" sibTransId="{7893B5EA-A277-45FB-A5F6-911DCE383990}"/>
    <dgm:cxn modelId="{BB1E76A1-B72C-4046-9B20-39DC56136867}" srcId="{01200004-0CE0-40FA-B765-17174983E47D}" destId="{345B85DD-B857-4EE7-B02C-41E7CF43E567}" srcOrd="3" destOrd="0" parTransId="{80F5D547-96CC-4224-9F48-42A3D4FF9582}" sibTransId="{0C98C600-5764-426F-8AC3-68F888CB71FC}"/>
    <dgm:cxn modelId="{1E9257CE-3301-49CC-AB7D-E42B03868366}" srcId="{01200004-0CE0-40FA-B765-17174983E47D}" destId="{5CCDCE76-BA65-4516-A186-A5FAEDF8BB5B}" srcOrd="0" destOrd="0" parTransId="{0D2269D0-26B2-4338-8492-1DD0284B53C8}" sibTransId="{FA53F906-992C-41FD-8D31-19268178A45A}"/>
    <dgm:cxn modelId="{07EC25E3-E16A-41CB-A116-F516C73008B2}" srcId="{01200004-0CE0-40FA-B765-17174983E47D}" destId="{D3FB5BB8-2B38-4EF2-BE27-AF9438A35F55}" srcOrd="1" destOrd="0" parTransId="{913E1A89-0396-4033-BD5E-401F470DCF0A}" sibTransId="{ABEEEC23-4E35-4CDA-AB6A-8620095E11C7}"/>
    <dgm:cxn modelId="{6F87C2F2-2582-4A43-B210-E493BEBAEB44}" type="presOf" srcId="{ABA4479D-BD88-4E4D-9DD6-9364F3B05C0E}" destId="{E6198A93-AC8E-48B5-BC81-4A5038E271D0}" srcOrd="0" destOrd="0" presId="urn:microsoft.com/office/officeart/2018/2/layout/IconLabelList"/>
    <dgm:cxn modelId="{B5FF89F7-9A0A-4E16-A48C-06A854109347}" type="presOf" srcId="{461A2383-8B04-45B5-8058-DF83E369D1A0}" destId="{5D6D50E7-DDC3-423A-BD6B-D38205594B54}" srcOrd="0" destOrd="0" presId="urn:microsoft.com/office/officeart/2018/2/layout/IconLabelList"/>
    <dgm:cxn modelId="{CD8CB40A-C695-4A38-9D94-AFF737BE74DC}" type="presParOf" srcId="{C689E3A5-A363-4FDE-983B-1EC8260B3484}" destId="{57764AD6-CA3E-4261-9530-8696D64F0F71}" srcOrd="0" destOrd="0" presId="urn:microsoft.com/office/officeart/2018/2/layout/IconLabelList"/>
    <dgm:cxn modelId="{BB3549A2-FC6D-4249-8DF8-0B6EF01F059D}" type="presParOf" srcId="{57764AD6-CA3E-4261-9530-8696D64F0F71}" destId="{80F0AF6C-2348-43C6-98C7-0C8A9BD9B758}" srcOrd="0" destOrd="0" presId="urn:microsoft.com/office/officeart/2018/2/layout/IconLabelList"/>
    <dgm:cxn modelId="{5877320E-F78C-4F6C-A001-D0DF382E3A65}" type="presParOf" srcId="{57764AD6-CA3E-4261-9530-8696D64F0F71}" destId="{F770A8D9-A013-4C0F-AED0-7E279B6B489F}" srcOrd="1" destOrd="0" presId="urn:microsoft.com/office/officeart/2018/2/layout/IconLabelList"/>
    <dgm:cxn modelId="{001AC82F-A0F0-4D52-91E1-BF2488266503}" type="presParOf" srcId="{57764AD6-CA3E-4261-9530-8696D64F0F71}" destId="{E28D8EF7-7B58-49DD-A52B-67B1B172FA87}" srcOrd="2" destOrd="0" presId="urn:microsoft.com/office/officeart/2018/2/layout/IconLabelList"/>
    <dgm:cxn modelId="{570E8272-C3BA-43CB-B923-25886ED2B0D7}" type="presParOf" srcId="{C689E3A5-A363-4FDE-983B-1EC8260B3484}" destId="{A937FCFF-5DC0-468D-B3B2-0A0866950514}" srcOrd="1" destOrd="0" presId="urn:microsoft.com/office/officeart/2018/2/layout/IconLabelList"/>
    <dgm:cxn modelId="{BE1A1DC6-9677-4932-ABCC-1F082CE6DB7D}" type="presParOf" srcId="{C689E3A5-A363-4FDE-983B-1EC8260B3484}" destId="{9B6C8644-048D-4E4C-9519-9E8C62DFC6D7}" srcOrd="2" destOrd="0" presId="urn:microsoft.com/office/officeart/2018/2/layout/IconLabelList"/>
    <dgm:cxn modelId="{2942CA59-F2A3-498A-82BE-5290CE800F46}" type="presParOf" srcId="{9B6C8644-048D-4E4C-9519-9E8C62DFC6D7}" destId="{8CCCF3B5-0192-4A6B-B745-8995839A98E7}" srcOrd="0" destOrd="0" presId="urn:microsoft.com/office/officeart/2018/2/layout/IconLabelList"/>
    <dgm:cxn modelId="{3CFED100-09DE-43B2-90A5-D8D2EF8DEEA7}" type="presParOf" srcId="{9B6C8644-048D-4E4C-9519-9E8C62DFC6D7}" destId="{CCCC5BD3-BA6C-4201-B02A-D51E8302698D}" srcOrd="1" destOrd="0" presId="urn:microsoft.com/office/officeart/2018/2/layout/IconLabelList"/>
    <dgm:cxn modelId="{BA7B47C3-3D4C-4788-BD8E-C7462B8B2891}" type="presParOf" srcId="{9B6C8644-048D-4E4C-9519-9E8C62DFC6D7}" destId="{5BFBC8F5-AAD8-498D-9B3B-69BBFC3F7E20}" srcOrd="2" destOrd="0" presId="urn:microsoft.com/office/officeart/2018/2/layout/IconLabelList"/>
    <dgm:cxn modelId="{D11F3D29-10C3-4506-A3CA-D3C6D9EC543E}" type="presParOf" srcId="{C689E3A5-A363-4FDE-983B-1EC8260B3484}" destId="{CCF7DAEB-294F-4F34-B8C7-7FA1BFA0D1AA}" srcOrd="3" destOrd="0" presId="urn:microsoft.com/office/officeart/2018/2/layout/IconLabelList"/>
    <dgm:cxn modelId="{162F6B2E-A938-43CE-88A3-7D741B23FCA9}" type="presParOf" srcId="{C689E3A5-A363-4FDE-983B-1EC8260B3484}" destId="{5A1A53DC-C1D6-42F4-89A5-C8CE595FF98D}" srcOrd="4" destOrd="0" presId="urn:microsoft.com/office/officeart/2018/2/layout/IconLabelList"/>
    <dgm:cxn modelId="{CA1A03D3-6153-489B-8456-93624825744E}" type="presParOf" srcId="{5A1A53DC-C1D6-42F4-89A5-C8CE595FF98D}" destId="{B8E8BA31-0D9E-4C90-9E29-2A489CCFDE35}" srcOrd="0" destOrd="0" presId="urn:microsoft.com/office/officeart/2018/2/layout/IconLabelList"/>
    <dgm:cxn modelId="{DA40544F-28F0-43E3-9437-4AF7A9A0587F}" type="presParOf" srcId="{5A1A53DC-C1D6-42F4-89A5-C8CE595FF98D}" destId="{F63BCC92-E22D-47FD-A0E3-4E57ACD9A00F}" srcOrd="1" destOrd="0" presId="urn:microsoft.com/office/officeart/2018/2/layout/IconLabelList"/>
    <dgm:cxn modelId="{D4E520EA-A858-432E-90A5-57A67AAF8666}" type="presParOf" srcId="{5A1A53DC-C1D6-42F4-89A5-C8CE595FF98D}" destId="{E6198A93-AC8E-48B5-BC81-4A5038E271D0}" srcOrd="2" destOrd="0" presId="urn:microsoft.com/office/officeart/2018/2/layout/IconLabelList"/>
    <dgm:cxn modelId="{E0FC7A33-3921-4C97-A200-C7CD3B250171}" type="presParOf" srcId="{C689E3A5-A363-4FDE-983B-1EC8260B3484}" destId="{89FF5912-C6A9-4FD7-B705-B9EB87E88659}" srcOrd="5" destOrd="0" presId="urn:microsoft.com/office/officeart/2018/2/layout/IconLabelList"/>
    <dgm:cxn modelId="{AF571050-DAB1-4D74-986F-2F464207169F}" type="presParOf" srcId="{C689E3A5-A363-4FDE-983B-1EC8260B3484}" destId="{B790308E-0220-41F1-942D-84C9F02A8FBF}" srcOrd="6" destOrd="0" presId="urn:microsoft.com/office/officeart/2018/2/layout/IconLabelList"/>
    <dgm:cxn modelId="{61AD4907-0F44-47A2-B315-7ECB4086E4B5}" type="presParOf" srcId="{B790308E-0220-41F1-942D-84C9F02A8FBF}" destId="{A42C2908-49EE-4A84-B6F3-34DFF4CE087B}" srcOrd="0" destOrd="0" presId="urn:microsoft.com/office/officeart/2018/2/layout/IconLabelList"/>
    <dgm:cxn modelId="{4DD8E104-9E5D-463A-8A77-0A3DA2C89F38}" type="presParOf" srcId="{B790308E-0220-41F1-942D-84C9F02A8FBF}" destId="{594F0E2E-465C-4423-8D51-A6A27D9E3BD9}" srcOrd="1" destOrd="0" presId="urn:microsoft.com/office/officeart/2018/2/layout/IconLabelList"/>
    <dgm:cxn modelId="{F14135ED-2DE8-49F8-85B5-1E2BF778AA95}" type="presParOf" srcId="{B790308E-0220-41F1-942D-84C9F02A8FBF}" destId="{1D814AA5-C629-46F0-9868-19AC869B19F7}" srcOrd="2" destOrd="0" presId="urn:microsoft.com/office/officeart/2018/2/layout/IconLabelList"/>
    <dgm:cxn modelId="{42BD780F-90B8-45C5-8B7A-D9E0A5194805}" type="presParOf" srcId="{C689E3A5-A363-4FDE-983B-1EC8260B3484}" destId="{339D43F5-739F-4D3E-8D83-2197A98DEFBE}" srcOrd="7" destOrd="0" presId="urn:microsoft.com/office/officeart/2018/2/layout/IconLabelList"/>
    <dgm:cxn modelId="{E386346B-E709-4F0F-9788-EB0D028A3EC9}" type="presParOf" srcId="{C689E3A5-A363-4FDE-983B-1EC8260B3484}" destId="{043179EB-7835-4669-B718-64C91FEBA459}" srcOrd="8" destOrd="0" presId="urn:microsoft.com/office/officeart/2018/2/layout/IconLabelList"/>
    <dgm:cxn modelId="{F888DA90-E5FF-4D67-BDE5-BD04425DF5FB}" type="presParOf" srcId="{043179EB-7835-4669-B718-64C91FEBA459}" destId="{0C75B6E9-A910-4410-AB6A-EF78630852CB}" srcOrd="0" destOrd="0" presId="urn:microsoft.com/office/officeart/2018/2/layout/IconLabelList"/>
    <dgm:cxn modelId="{64269CBF-1B55-4FCA-889A-D8632AC7A036}" type="presParOf" srcId="{043179EB-7835-4669-B718-64C91FEBA459}" destId="{F0D73ABF-8BC0-4727-9448-412E609921BF}" srcOrd="1" destOrd="0" presId="urn:microsoft.com/office/officeart/2018/2/layout/IconLabelList"/>
    <dgm:cxn modelId="{0F5EFFED-3F86-4B1B-9284-A97683C29BA5}" type="presParOf" srcId="{043179EB-7835-4669-B718-64C91FEBA459}" destId="{5D6D50E7-DDC3-423A-BD6B-D38205594B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DD2E-1DA3-441D-B850-3D648B2A0A8B}">
      <dsp:nvSpPr>
        <dsp:cNvPr id="0" name=""/>
        <dsp:cNvSpPr/>
      </dsp:nvSpPr>
      <dsp:spPr>
        <a:xfrm>
          <a:off x="459016" y="2355"/>
          <a:ext cx="3465636" cy="20793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The total sales recorded across the selected years was 29.96 millions. While the Production cost was around 17.28 millions , Profit Margin of 41.15%.</a:t>
          </a:r>
        </a:p>
      </dsp:txBody>
      <dsp:txXfrm>
        <a:off x="459016" y="2355"/>
        <a:ext cx="3465636" cy="2079382"/>
      </dsp:txXfrm>
    </dsp:sp>
    <dsp:sp modelId="{4A922B2C-CDEB-4967-823E-D425CAFFCF9F}">
      <dsp:nvSpPr>
        <dsp:cNvPr id="0" name=""/>
        <dsp:cNvSpPr/>
      </dsp:nvSpPr>
      <dsp:spPr>
        <a:xfrm>
          <a:off x="4309616" y="91040"/>
          <a:ext cx="3465636" cy="2079382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We also   analysed  , sales trends by year, which have showed a steady increase in revenue ,with a peak in 2013.</a:t>
          </a:r>
        </a:p>
      </dsp:txBody>
      <dsp:txXfrm>
        <a:off x="4309616" y="91040"/>
        <a:ext cx="3465636" cy="2079382"/>
      </dsp:txXfrm>
    </dsp:sp>
    <dsp:sp modelId="{10EFC90C-7D37-4FDC-9E1D-D98EA604192A}">
      <dsp:nvSpPr>
        <dsp:cNvPr id="0" name=""/>
        <dsp:cNvSpPr/>
      </dsp:nvSpPr>
      <dsp:spPr>
        <a:xfrm>
          <a:off x="459016" y="2428300"/>
          <a:ext cx="3465636" cy="2079382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The Product Category (BIKES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) Contributed The highest  portion of both sales and production cost , followed by accessories</a:t>
          </a:r>
        </a:p>
      </dsp:txBody>
      <dsp:txXfrm>
        <a:off x="459016" y="2428300"/>
        <a:ext cx="3465636" cy="2079382"/>
      </dsp:txXfrm>
    </dsp:sp>
    <dsp:sp modelId="{543C33D2-84DE-444D-8DBF-719E657FE1DF}">
      <dsp:nvSpPr>
        <dsp:cNvPr id="0" name=""/>
        <dsp:cNvSpPr/>
      </dsp:nvSpPr>
      <dsp:spPr>
        <a:xfrm>
          <a:off x="4271217" y="2428300"/>
          <a:ext cx="3465636" cy="207938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Sales by Colour , where Black and Red emerged as the most popular choices among customers.</a:t>
          </a:r>
        </a:p>
      </dsp:txBody>
      <dsp:txXfrm>
        <a:off x="4271217" y="2428300"/>
        <a:ext cx="3465636" cy="2079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0AF6C-2348-43C6-98C7-0C8A9BD9B758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D8EF7-7B58-49DD-A52B-67B1B172FA87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baseline="0"/>
            <a:t>Modeled and joined datasets (Customer, Product, Sales, etc.) for analytics.</a:t>
          </a:r>
          <a:endParaRPr lang="en-US" sz="1100" kern="1200"/>
        </a:p>
      </dsp:txBody>
      <dsp:txXfrm>
        <a:off x="729373" y="1314747"/>
        <a:ext cx="1488867" cy="595546"/>
      </dsp:txXfrm>
    </dsp:sp>
    <dsp:sp modelId="{8CCCF3B5-0192-4A6B-B745-8995839A98E7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BC8F5-AAD8-498D-9B3B-69BBFC3F7E20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baseline="0"/>
            <a:t>Developed dashboards using Excel (Pivot, Macros), Power BI (DAX, Filters), and Tableau (Calculated Fields).</a:t>
          </a:r>
          <a:endParaRPr lang="en-US" sz="1100" kern="1200"/>
        </a:p>
      </dsp:txBody>
      <dsp:txXfrm>
        <a:off x="2478792" y="1314747"/>
        <a:ext cx="1488867" cy="595546"/>
      </dsp:txXfrm>
    </dsp:sp>
    <dsp:sp modelId="{B8E8BA31-0D9E-4C90-9E29-2A489CCFDE35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98A93-AC8E-48B5-BC81-4A5038E271D0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baseline="0"/>
            <a:t>Wrote efficient SQL queries for data extraction, aggregation, and reporting.</a:t>
          </a:r>
          <a:endParaRPr lang="en-US" sz="1100" kern="1200"/>
        </a:p>
      </dsp:txBody>
      <dsp:txXfrm>
        <a:off x="4228211" y="1314747"/>
        <a:ext cx="1488867" cy="595546"/>
      </dsp:txXfrm>
    </dsp:sp>
    <dsp:sp modelId="{A42C2908-49EE-4A84-B6F3-34DFF4CE087B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14AA5-C629-46F0-9868-19AC869B19F7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baseline="0"/>
            <a:t>Analyzed customer segmentation, sales patterns, and cost drivers.</a:t>
          </a:r>
          <a:endParaRPr lang="en-US" sz="1100" kern="1200"/>
        </a:p>
      </dsp:txBody>
      <dsp:txXfrm>
        <a:off x="5977630" y="1314747"/>
        <a:ext cx="1488867" cy="595546"/>
      </dsp:txXfrm>
    </dsp:sp>
    <dsp:sp modelId="{0C75B6E9-A910-4410-AB6A-EF78630852CB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D50E7-DDC3-423A-BD6B-D38205594B54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baseline="0"/>
            <a:t>Enabled data-driven decisions with optimized reporting and visualization tools</a:t>
          </a:r>
          <a:endParaRPr lang="en-US" sz="1100" kern="1200"/>
        </a:p>
      </dsp:txBody>
      <dsp:txXfrm>
        <a:off x="3353501" y="3204069"/>
        <a:ext cx="1488867" cy="59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E8E7A-0A18-4BB2-AD2B-D3502C81BE21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B978C-8400-4F3F-9792-3A6DAA9365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65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B978C-8400-4F3F-9792-3A6DAA93654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1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d/photo/73745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45935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7D3BF7-1562-2A29-29BA-1566176FE0D1}"/>
              </a:ext>
            </a:extLst>
          </p:cNvPr>
          <p:cNvGrpSpPr/>
          <p:nvPr/>
        </p:nvGrpSpPr>
        <p:grpSpPr>
          <a:xfrm>
            <a:off x="599844" y="1917195"/>
            <a:ext cx="7005287" cy="4633350"/>
            <a:chOff x="1610418" y="1398880"/>
            <a:chExt cx="5923162" cy="4060239"/>
          </a:xfr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292E1A-BBEF-8E7F-0275-991EEC19D883}"/>
                </a:ext>
              </a:extLst>
            </p:cNvPr>
            <p:cNvSpPr/>
            <p:nvPr/>
          </p:nvSpPr>
          <p:spPr>
            <a:xfrm>
              <a:off x="3365366" y="3569994"/>
              <a:ext cx="2616582" cy="161520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05353F-ECEE-E71A-D0FE-74E962404CBA}"/>
                </a:ext>
              </a:extLst>
            </p:cNvPr>
            <p:cNvSpPr/>
            <p:nvPr/>
          </p:nvSpPr>
          <p:spPr>
            <a:xfrm>
              <a:off x="4916998" y="1398880"/>
              <a:ext cx="2616582" cy="161520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54BFCE-720F-D796-2654-9092C9726898}"/>
                </a:ext>
              </a:extLst>
            </p:cNvPr>
            <p:cNvSpPr/>
            <p:nvPr/>
          </p:nvSpPr>
          <p:spPr>
            <a:xfrm>
              <a:off x="1813733" y="1398880"/>
              <a:ext cx="2616582" cy="161520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AA8009-3F35-3192-2B38-1183D627A2BF}"/>
                </a:ext>
              </a:extLst>
            </p:cNvPr>
            <p:cNvSpPr/>
            <p:nvPr/>
          </p:nvSpPr>
          <p:spPr>
            <a:xfrm>
              <a:off x="1610418" y="3004636"/>
              <a:ext cx="2611224" cy="276378"/>
            </a:xfrm>
            <a:custGeom>
              <a:avLst/>
              <a:gdLst>
                <a:gd name="connsiteX0" fmla="*/ 0 w 2611224"/>
                <a:gd name="connsiteY0" fmla="*/ 0 h 276378"/>
                <a:gd name="connsiteX1" fmla="*/ 2611224 w 2611224"/>
                <a:gd name="connsiteY1" fmla="*/ 0 h 276378"/>
                <a:gd name="connsiteX2" fmla="*/ 2611224 w 2611224"/>
                <a:gd name="connsiteY2" fmla="*/ 276378 h 276378"/>
                <a:gd name="connsiteX3" fmla="*/ 0 w 2611224"/>
                <a:gd name="connsiteY3" fmla="*/ 276378 h 276378"/>
                <a:gd name="connsiteX4" fmla="*/ 0 w 2611224"/>
                <a:gd name="connsiteY4" fmla="*/ 0 h 2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224" h="276378">
                  <a:moveTo>
                    <a:pt x="0" y="0"/>
                  </a:moveTo>
                  <a:lnTo>
                    <a:pt x="2611224" y="0"/>
                  </a:lnTo>
                  <a:lnTo>
                    <a:pt x="2611224" y="276378"/>
                  </a:lnTo>
                  <a:lnTo>
                    <a:pt x="0" y="27637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0" rIns="72390" bIns="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7A67C0-5AA8-EBD1-03C5-9B2787124DF0}"/>
                </a:ext>
              </a:extLst>
            </p:cNvPr>
            <p:cNvSpPr/>
            <p:nvPr/>
          </p:nvSpPr>
          <p:spPr>
            <a:xfrm>
              <a:off x="1610418" y="1607439"/>
              <a:ext cx="2615736" cy="16805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CBF30A-F6BD-4FDB-C0E0-BD87ADFA5B6C}"/>
                </a:ext>
              </a:extLst>
            </p:cNvPr>
            <p:cNvSpPr/>
            <p:nvPr/>
          </p:nvSpPr>
          <p:spPr>
            <a:xfrm>
              <a:off x="4713684" y="3004636"/>
              <a:ext cx="2611224" cy="276378"/>
            </a:xfrm>
            <a:custGeom>
              <a:avLst/>
              <a:gdLst>
                <a:gd name="connsiteX0" fmla="*/ 0 w 2611224"/>
                <a:gd name="connsiteY0" fmla="*/ 0 h 276378"/>
                <a:gd name="connsiteX1" fmla="*/ 2611224 w 2611224"/>
                <a:gd name="connsiteY1" fmla="*/ 0 h 276378"/>
                <a:gd name="connsiteX2" fmla="*/ 2611224 w 2611224"/>
                <a:gd name="connsiteY2" fmla="*/ 276378 h 276378"/>
                <a:gd name="connsiteX3" fmla="*/ 0 w 2611224"/>
                <a:gd name="connsiteY3" fmla="*/ 276378 h 276378"/>
                <a:gd name="connsiteX4" fmla="*/ 0 w 2611224"/>
                <a:gd name="connsiteY4" fmla="*/ 0 h 2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224" h="276378">
                  <a:moveTo>
                    <a:pt x="0" y="0"/>
                  </a:moveTo>
                  <a:lnTo>
                    <a:pt x="2611224" y="0"/>
                  </a:lnTo>
                  <a:lnTo>
                    <a:pt x="2611224" y="276378"/>
                  </a:lnTo>
                  <a:lnTo>
                    <a:pt x="0" y="27637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0" rIns="72390" bIns="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19480A-FD8A-B21F-DC63-B536AD83DE1B}"/>
                </a:ext>
              </a:extLst>
            </p:cNvPr>
            <p:cNvSpPr/>
            <p:nvPr/>
          </p:nvSpPr>
          <p:spPr>
            <a:xfrm>
              <a:off x="4713684" y="1607439"/>
              <a:ext cx="2615736" cy="16805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DDDE2-29E9-2B19-03EE-D28E5789A168}"/>
                </a:ext>
              </a:extLst>
            </p:cNvPr>
            <p:cNvSpPr/>
            <p:nvPr/>
          </p:nvSpPr>
          <p:spPr>
            <a:xfrm>
              <a:off x="3162051" y="5175751"/>
              <a:ext cx="2611224" cy="276378"/>
            </a:xfrm>
            <a:custGeom>
              <a:avLst/>
              <a:gdLst>
                <a:gd name="connsiteX0" fmla="*/ 0 w 2611224"/>
                <a:gd name="connsiteY0" fmla="*/ 0 h 276378"/>
                <a:gd name="connsiteX1" fmla="*/ 2611224 w 2611224"/>
                <a:gd name="connsiteY1" fmla="*/ 0 h 276378"/>
                <a:gd name="connsiteX2" fmla="*/ 2611224 w 2611224"/>
                <a:gd name="connsiteY2" fmla="*/ 276378 h 276378"/>
                <a:gd name="connsiteX3" fmla="*/ 0 w 2611224"/>
                <a:gd name="connsiteY3" fmla="*/ 276378 h 276378"/>
                <a:gd name="connsiteX4" fmla="*/ 0 w 2611224"/>
                <a:gd name="connsiteY4" fmla="*/ 0 h 2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224" h="276378">
                  <a:moveTo>
                    <a:pt x="0" y="0"/>
                  </a:moveTo>
                  <a:lnTo>
                    <a:pt x="2611224" y="0"/>
                  </a:lnTo>
                  <a:lnTo>
                    <a:pt x="2611224" y="276378"/>
                  </a:lnTo>
                  <a:lnTo>
                    <a:pt x="0" y="27637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0" rIns="72390" bIns="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47D4-F368-86E9-57AC-09DEE95E3499}"/>
                </a:ext>
              </a:extLst>
            </p:cNvPr>
            <p:cNvSpPr/>
            <p:nvPr/>
          </p:nvSpPr>
          <p:spPr>
            <a:xfrm>
              <a:off x="3162051" y="3778554"/>
              <a:ext cx="2615736" cy="16805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153E5E-15F9-5265-C59B-13A06C00B1D7}"/>
              </a:ext>
            </a:extLst>
          </p:cNvPr>
          <p:cNvSpPr txBox="1"/>
          <p:nvPr/>
        </p:nvSpPr>
        <p:spPr>
          <a:xfrm>
            <a:off x="221562" y="218561"/>
            <a:ext cx="7426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ADVENTURE WORKS </a:t>
            </a:r>
          </a:p>
          <a:p>
            <a:endParaRPr lang="en-IN" sz="4000" dirty="0">
              <a:solidFill>
                <a:schemeClr val="accent6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D84D7-FDF3-BED2-3639-DCE380004D82}"/>
              </a:ext>
            </a:extLst>
          </p:cNvPr>
          <p:cNvSpPr txBox="1"/>
          <p:nvPr/>
        </p:nvSpPr>
        <p:spPr>
          <a:xfrm>
            <a:off x="6057823" y="4444812"/>
            <a:ext cx="3771900" cy="1940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Shazmeen Fathima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Samiksha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Bhor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Anupama B 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Meeniga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Venkata Rakesh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E1ECDC8-6A8D-ACBD-58AB-134D71B38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63672" y="306986"/>
            <a:ext cx="1049916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14" y="112675"/>
            <a:ext cx="8130275" cy="457199"/>
          </a:xfr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Power B</a:t>
            </a: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</a:t>
            </a: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Dashboard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A4F11-AEF0-FB65-56B6-0E767BD3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913" t="12654" r="7029" b="12932"/>
          <a:stretch>
            <a:fillRect/>
          </a:stretch>
        </p:blipFill>
        <p:spPr>
          <a:xfrm>
            <a:off x="0" y="718169"/>
            <a:ext cx="9143999" cy="61398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10" y="2979294"/>
            <a:ext cx="2948943" cy="700608"/>
          </a:xfr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SQL QUERIES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62324" y="1"/>
            <a:ext cx="1834788" cy="5777808"/>
            <a:chOff x="329184" y="1"/>
            <a:chExt cx="2446384" cy="577780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0562" y="679731"/>
            <a:ext cx="5156969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AB1C7-BEBC-A84C-5492-4C7F73EF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8" b="5"/>
          <a:stretch>
            <a:fillRect/>
          </a:stretch>
        </p:blipFill>
        <p:spPr>
          <a:xfrm>
            <a:off x="3710468" y="1535446"/>
            <a:ext cx="2338578" cy="1650644"/>
          </a:xfrm>
          <a:prstGeom prst="rect">
            <a:avLst/>
          </a:prstGeom>
        </p:spPr>
      </p:pic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D73E9D-DA09-5367-7932-EF4DF95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21" b="1"/>
          <a:stretch>
            <a:fillRect/>
          </a:stretch>
        </p:blipFill>
        <p:spPr>
          <a:xfrm>
            <a:off x="6128497" y="1328472"/>
            <a:ext cx="2338578" cy="165082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BD32D7-1967-5F72-3C1D-F2AD51D2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" r="19234" b="-1"/>
          <a:stretch>
            <a:fillRect/>
          </a:stretch>
        </p:blipFill>
        <p:spPr>
          <a:xfrm>
            <a:off x="3673104" y="4041804"/>
            <a:ext cx="2338578" cy="1642747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D1165-7240-0A3D-8E9D-0BB825AE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31" r="52092" b="1"/>
          <a:stretch>
            <a:fillRect/>
          </a:stretch>
        </p:blipFill>
        <p:spPr>
          <a:xfrm>
            <a:off x="6411906" y="3583018"/>
            <a:ext cx="177176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5232F97-5622-C326-1371-05F1F069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524"/>
            <a:ext cx="6490010" cy="3926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180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C384D6-4FC8-B21C-1F95-53024BD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903249"/>
            <a:ext cx="3358806" cy="434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9A719-E15B-7843-4987-ABE03EA0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58933" y="1728439"/>
            <a:ext cx="4515547" cy="38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559963"/>
          </a:xfrm>
          <a:solidFill>
            <a:schemeClr val="bg2">
              <a:lumMod val="90000"/>
            </a:schemeClr>
          </a:solidFill>
        </p:spPr>
        <p:txBody>
          <a:bodyPr anchor="ctr">
            <a:norm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Summary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67F4E34-A871-AB16-D384-68CB944D1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82433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Smiling Face with No Fill">
            <a:extLst>
              <a:ext uri="{FF2B5EF4-FFF2-40B4-BE49-F238E27FC236}">
                <a16:creationId xmlns:a16="http://schemas.microsoft.com/office/drawing/2014/main" id="{37CCB950-79D2-B47C-549D-860942ECD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29" y="1997469"/>
            <a:ext cx="2831594" cy="283159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051" y="320442"/>
            <a:ext cx="4929369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970" y="962526"/>
            <a:ext cx="40386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rPr lang="en-US" sz="6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847600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58" y="1233241"/>
            <a:ext cx="2430380" cy="4064628"/>
          </a:xfrm>
          <a:noFill/>
        </p:spPr>
        <p:txBody>
          <a:bodyPr>
            <a:norm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lang="en-IN" sz="3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-1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19805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EEDCDA-1EFF-EFB6-5D87-0F250A37ED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0107" y="479767"/>
            <a:ext cx="3943349" cy="4889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Adventure Work – A Multinational Company . The may Goal was to study the Companies Sales and Profit Performance across various dimensions such as territory, product category, product sub-category . The focus was to transfor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raw data into actionable insights using tools such as Excel, Power BI , Tableau, and SQL to provide support to decision making.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process we explored multiple tables like sales ,sales new , product category ,product sub-category , territory, date and more. Understood relationship between fact and dimension tables 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understanding of Data we cleaned the data through power query editor replace the null values , removed unwanted columns , changed the datatype when required and also added columns to tables 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Dashboards using Excel, Power BI, Tableau, and  also written  MYSQL script’s through MYSQL Workbench.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The final Dashboards presents a clear view of sales trends , profit margin and performance across categories and regions.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5717905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6258755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5C3D24-4278-7B75-39C4-89205E52B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70274"/>
              </p:ext>
            </p:extLst>
          </p:nvPr>
        </p:nvGraphicFramePr>
        <p:xfrm>
          <a:off x="1" y="-246814"/>
          <a:ext cx="9144000" cy="7071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62296">
                  <a:extLst>
                    <a:ext uri="{9D8B030D-6E8A-4147-A177-3AD203B41FA5}">
                      <a16:colId xmlns:a16="http://schemas.microsoft.com/office/drawing/2014/main" val="4254825254"/>
                    </a:ext>
                  </a:extLst>
                </a:gridCol>
                <a:gridCol w="2274250">
                  <a:extLst>
                    <a:ext uri="{9D8B030D-6E8A-4147-A177-3AD203B41FA5}">
                      <a16:colId xmlns:a16="http://schemas.microsoft.com/office/drawing/2014/main" val="866093779"/>
                    </a:ext>
                  </a:extLst>
                </a:gridCol>
                <a:gridCol w="2180219">
                  <a:extLst>
                    <a:ext uri="{9D8B030D-6E8A-4147-A177-3AD203B41FA5}">
                      <a16:colId xmlns:a16="http://schemas.microsoft.com/office/drawing/2014/main" val="2411814043"/>
                    </a:ext>
                  </a:extLst>
                </a:gridCol>
                <a:gridCol w="2227235">
                  <a:extLst>
                    <a:ext uri="{9D8B030D-6E8A-4147-A177-3AD203B41FA5}">
                      <a16:colId xmlns:a16="http://schemas.microsoft.com/office/drawing/2014/main" val="1405584112"/>
                    </a:ext>
                  </a:extLst>
                </a:gridCol>
              </a:tblGrid>
              <a:tr h="31930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TEAM MEMBER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RESPONSIBILITY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WORK DONE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87451"/>
                  </a:ext>
                </a:extLst>
              </a:tr>
              <a:tr h="1842114">
                <a:tc>
                  <a:txBody>
                    <a:bodyPr/>
                    <a:lstStyle/>
                    <a:p>
                      <a:r>
                        <a:rPr lang="en-IN" sz="2000" dirty="0"/>
                        <a:t>SHAZMEEN FATHIMA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Excel, Power BI,SQL script, data cleaning, PowerPoint presentation.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Created dashboard in excel , power BI ,wrote script in SQL , Participated in data cleaning and understanding. Majorly involved in preparing PPT.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21418"/>
                  </a:ext>
                </a:extLst>
              </a:tr>
              <a:tr h="957900">
                <a:tc>
                  <a:txBody>
                    <a:bodyPr/>
                    <a:lstStyle/>
                    <a:p>
                      <a:r>
                        <a:rPr lang="en-IN" dirty="0"/>
                        <a:t>SAMIKSHA BHOR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Power bi , Tableau, created slides and helped in data cleaning 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Developed Dashboards in Excel , tableau ,helped in formatting data.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56246"/>
                  </a:ext>
                </a:extLst>
              </a:tr>
              <a:tr h="1178953">
                <a:tc>
                  <a:txBody>
                    <a:bodyPr/>
                    <a:lstStyle/>
                    <a:p>
                      <a:r>
                        <a:rPr lang="en-IN" dirty="0"/>
                        <a:t>ANUPAMA B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 , Tableau , Power bi.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Worked on Excel , Power BI , and created ppt file added title to each slide 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829354"/>
                  </a:ext>
                </a:extLst>
              </a:tr>
              <a:tr h="1400007">
                <a:tc>
                  <a:txBody>
                    <a:bodyPr/>
                    <a:lstStyle/>
                    <a:p>
                      <a:r>
                        <a:rPr lang="en-IN" dirty="0"/>
                        <a:t>MEENGIA VENKATA RAKESH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 , tableau ,help in data cleaning.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Developed Dashboards in Tableau , and assisted in other tools , Performed excel analysis.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4651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82D0F7-D296-24A0-55F5-685B1F01FA76}"/>
              </a:ext>
            </a:extLst>
          </p:cNvPr>
          <p:cNvSpPr txBox="1"/>
          <p:nvPr/>
        </p:nvSpPr>
        <p:spPr>
          <a:xfrm>
            <a:off x="122665" y="-992458"/>
            <a:ext cx="7170233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INDIVIDUAL TEAM UPDATES</a:t>
            </a:r>
          </a:p>
        </p:txBody>
      </p:sp>
    </p:spTree>
    <p:extLst>
      <p:ext uri="{BB962C8B-B14F-4D97-AF65-F5344CB8AC3E}">
        <p14:creationId xmlns:p14="http://schemas.microsoft.com/office/powerpoint/2010/main" val="250552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EA23F-707F-5624-E5CF-A6D7F9C4B1FE}"/>
              </a:ext>
            </a:extLst>
          </p:cNvPr>
          <p:cNvSpPr txBox="1"/>
          <p:nvPr/>
        </p:nvSpPr>
        <p:spPr>
          <a:xfrm>
            <a:off x="345688" y="423746"/>
            <a:ext cx="819614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Challenges Faced During Project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7B678-518E-CE64-FBB6-5A3B50F8ECE7}"/>
              </a:ext>
            </a:extLst>
          </p:cNvPr>
          <p:cNvSpPr txBox="1"/>
          <p:nvPr/>
        </p:nvSpPr>
        <p:spPr>
          <a:xfrm>
            <a:off x="512956" y="1382751"/>
            <a:ext cx="81961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During Project we encountered several Challenges ,which includes following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Transforming the data and building accurate relationships between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Issue with removing blank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While converting numbers into more readable units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When we added slicers in the dashboard it was difficult to connect the slicers to all visuals.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creating SQL script we were unable to load dataset in MYSQL Work bench.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power bi ,the issue was in calculation where I don’t understand the mistake done in applying formula. And while preparing calendar table we faced difficulties.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8004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06581-DD5E-64EE-E2EB-A65CF82D20C6}"/>
              </a:ext>
            </a:extLst>
          </p:cNvPr>
          <p:cNvSpPr txBox="1"/>
          <p:nvPr/>
        </p:nvSpPr>
        <p:spPr>
          <a:xfrm>
            <a:off x="340112" y="323385"/>
            <a:ext cx="8463776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POTENTIAL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1D434-CEB2-623D-EC30-BC9DABF43E22}"/>
              </a:ext>
            </a:extLst>
          </p:cNvPr>
          <p:cNvSpPr txBox="1"/>
          <p:nvPr/>
        </p:nvSpPr>
        <p:spPr>
          <a:xfrm>
            <a:off x="340112" y="1357005"/>
            <a:ext cx="864763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1. Used Power query to transform data into the correct structure. </a:t>
            </a:r>
          </a:p>
          <a:p>
            <a:pPr algn="just"/>
            <a:r>
              <a:rPr lang="en-US" sz="2000" dirty="0"/>
              <a:t>    Created relationship between tables using data modelling techniques . </a:t>
            </a:r>
          </a:p>
          <a:p>
            <a:pPr algn="just"/>
            <a:r>
              <a:rPr lang="en-US" sz="2000" dirty="0"/>
              <a:t>    And implemented star schema approach for clarity and performance .</a:t>
            </a:r>
          </a:p>
          <a:p>
            <a:pPr algn="just"/>
            <a:r>
              <a:rPr lang="en-US" sz="2000" dirty="0"/>
              <a:t>2. Applied filters in power query to remove null/blank values.</a:t>
            </a:r>
          </a:p>
          <a:p>
            <a:pPr algn="just"/>
            <a:r>
              <a:rPr lang="en-US" sz="2000" dirty="0"/>
              <a:t>     used ISBLANK() to handle blank cells.</a:t>
            </a:r>
          </a:p>
          <a:p>
            <a:pPr algn="just"/>
            <a:r>
              <a:rPr lang="en-US" sz="2000" dirty="0"/>
              <a:t>3. Applied custom number formatting in excel . ensured uniform units across all visuals.</a:t>
            </a:r>
          </a:p>
          <a:p>
            <a:pPr algn="just"/>
            <a:r>
              <a:rPr lang="en-US" sz="2000" dirty="0"/>
              <a:t>     In order to enhance readability.</a:t>
            </a:r>
          </a:p>
          <a:p>
            <a:pPr algn="just"/>
            <a:r>
              <a:rPr lang="en-US" sz="2000" dirty="0"/>
              <a:t>4 . While loading data set in SQL  we have changed the file format from .xlsx to</a:t>
            </a:r>
          </a:p>
          <a:p>
            <a:pPr algn="just"/>
            <a:r>
              <a:rPr lang="en-US" sz="2000" dirty="0"/>
              <a:t>     .csv format because SQL doesn’t support .xlsx files and also changed the location .</a:t>
            </a:r>
          </a:p>
          <a:p>
            <a:pPr algn="just"/>
            <a:r>
              <a:rPr lang="en-US" sz="2000" dirty="0"/>
              <a:t>5 . In Power BI I have changed the SUMX formula actually I have added SUMX function twice in the same formula  due to which the sales values reached trillions . </a:t>
            </a:r>
          </a:p>
          <a:p>
            <a:pPr algn="just"/>
            <a:r>
              <a:rPr lang="en-US" sz="2000" dirty="0"/>
              <a:t>    After rectifying  the error it got corrected and the accurate sales value has been derived.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124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2535"/>
            <a:ext cx="8229600" cy="348025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344B3-ABEF-B281-3DA6-B0F3419DB659}"/>
              </a:ext>
            </a:extLst>
          </p:cNvPr>
          <p:cNvSpPr txBox="1"/>
          <p:nvPr/>
        </p:nvSpPr>
        <p:spPr>
          <a:xfrm>
            <a:off x="613316" y="1580229"/>
            <a:ext cx="69695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1.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Total sales 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- 29.36 Millions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2.Total production Cost  - 17.28 Millions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3.Profit Margin -41.15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4.Sales by  Country – Australia, US, Canada, ETC.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5.Sales by color – consumer preference by product color.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6.Sales by Product Category – Bikes, Accessories, Clothing.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7.Sales by year – Trends from 2011-2014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90736-57B3-4912-3FFA-EEE14B900A73}"/>
              </a:ext>
            </a:extLst>
          </p:cNvPr>
          <p:cNvSpPr txBox="1"/>
          <p:nvPr/>
        </p:nvSpPr>
        <p:spPr>
          <a:xfrm>
            <a:off x="613316" y="4154386"/>
            <a:ext cx="56759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20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This will help the Company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     1.  Identify Top – Performing Region.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     2. Understand Year wise and Quarter wise         Sales Trends.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      3. Optimize production Cost.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      4. Improve strategic decision – making.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2EEDB2-D5A3-3FCD-044C-32D238FA06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PERFORMANCE INDICATORS (KPI’S)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42CDF-9353-1400-EC05-7A10521C6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4575C2DA-D99B-31E4-1372-C51DCBEC70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675858"/>
              </p:ext>
            </p:extLst>
          </p:nvPr>
        </p:nvGraphicFramePr>
        <p:xfrm>
          <a:off x="483042" y="1795347"/>
          <a:ext cx="8195871" cy="4510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521909-4FF0-7714-DF5B-2FD95331578C}"/>
              </a:ext>
            </a:extLst>
          </p:cNvPr>
          <p:cNvSpPr txBox="1"/>
          <p:nvPr/>
        </p:nvSpPr>
        <p:spPr>
          <a:xfrm>
            <a:off x="680224" y="367950"/>
            <a:ext cx="7348654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rial Black" panose="020B0A04020102020204" pitchFamily="34" charset="0"/>
              </a:rPr>
              <a:t>INSIGNTS</a:t>
            </a:r>
          </a:p>
        </p:txBody>
      </p:sp>
    </p:spTree>
    <p:extLst>
      <p:ext uri="{BB962C8B-B14F-4D97-AF65-F5344CB8AC3E}">
        <p14:creationId xmlns:p14="http://schemas.microsoft.com/office/powerpoint/2010/main" val="198501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9E459-BC61-489E-4729-EE31B7C85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26" t="11090" r="828" b="1"/>
          <a:stretch>
            <a:fillRect/>
          </a:stretch>
        </p:blipFill>
        <p:spPr>
          <a:xfrm>
            <a:off x="100362" y="1396587"/>
            <a:ext cx="8954428" cy="52718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357"/>
            <a:ext cx="8229600" cy="98186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Tableau Dashboard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pPr>
              <a:defRPr sz="1800">
                <a:solidFill>
                  <a:srgbClr val="FFFFFF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FFFFFF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3" name="Picture 12" descr="A screenshot of a graph">
            <a:extLst>
              <a:ext uri="{FF2B5EF4-FFF2-40B4-BE49-F238E27FC236}">
                <a16:creationId xmlns:a16="http://schemas.microsoft.com/office/drawing/2014/main" id="{1BBA5354-7CEA-CC79-01CF-DD65A0FA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059" y="1417638"/>
            <a:ext cx="922205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876</Words>
  <Application>Microsoft Office PowerPoint</Application>
  <PresentationFormat>On-screen Show (4:3)</PresentationFormat>
  <Paragraphs>86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Abadi</vt:lpstr>
      <vt:lpstr>ADLaM Display</vt:lpstr>
      <vt:lpstr>Aptos</vt:lpstr>
      <vt:lpstr>Arial</vt:lpstr>
      <vt:lpstr>Arial Black</vt:lpstr>
      <vt:lpstr>Calibri</vt:lpstr>
      <vt:lpstr>Times New Roman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KEY PERFORMANCE INDICATORS (KPI’S)</vt:lpstr>
      <vt:lpstr>PowerPoint Presentation</vt:lpstr>
      <vt:lpstr>Excel Dashboard</vt:lpstr>
      <vt:lpstr>Tableau Dashboard</vt:lpstr>
      <vt:lpstr>Power BI Dashboard</vt:lpstr>
      <vt:lpstr>SQL QUERIES</vt:lpstr>
      <vt:lpstr>PowerPoint Presentation</vt:lpstr>
      <vt:lpstr>PowerPoint Presentation</vt:lpstr>
      <vt:lpstr>Summary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Anupama konthi</dc:creator>
  <cp:keywords/>
  <dc:description>generated using python-pptx</dc:description>
  <cp:lastModifiedBy>Shazmeen Mohseen</cp:lastModifiedBy>
  <cp:revision>9</cp:revision>
  <dcterms:created xsi:type="dcterms:W3CDTF">2013-01-27T09:14:16Z</dcterms:created>
  <dcterms:modified xsi:type="dcterms:W3CDTF">2025-09-23T11:01:56Z</dcterms:modified>
  <cp:category/>
</cp:coreProperties>
</file>